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67" r:id="rId5"/>
    <p:sldId id="275" r:id="rId6"/>
    <p:sldId id="268" r:id="rId7"/>
    <p:sldId id="276" r:id="rId8"/>
    <p:sldId id="282" r:id="rId9"/>
    <p:sldId id="264" r:id="rId10"/>
    <p:sldId id="265" r:id="rId11"/>
    <p:sldId id="277" r:id="rId12"/>
    <p:sldId id="262" r:id="rId13"/>
    <p:sldId id="263" r:id="rId14"/>
    <p:sldId id="284" r:id="rId15"/>
    <p:sldId id="269" r:id="rId16"/>
    <p:sldId id="285" r:id="rId17"/>
    <p:sldId id="280" r:id="rId18"/>
    <p:sldId id="283" r:id="rId19"/>
    <p:sldId id="274" r:id="rId20"/>
    <p:sldId id="266" r:id="rId21"/>
    <p:sldId id="273" r:id="rId22"/>
    <p:sldId id="27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EDB3"/>
    <a:srgbClr val="FFCC99"/>
    <a:srgbClr val="D3E7ED"/>
    <a:srgbClr val="D2EDEE"/>
    <a:srgbClr val="D4EBEC"/>
    <a:srgbClr val="D6EAEA"/>
    <a:srgbClr val="D4ECE5"/>
    <a:srgbClr val="A9F8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D2CDC1E-6B6B-4618-B528-A72DB565BDEC}" type="datetimeFigureOut">
              <a:rPr lang="ru-RU" smtClean="0"/>
              <a:pPr/>
              <a:t>30.11.2018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D0A214-ED55-4DA4-82F4-B106DEDE4D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Admin\&#1056;&#1072;&#1073;&#1086;&#1095;&#1080;&#1081;%20&#1089;&#1090;&#1086;&#1083;\&#1055;&#1077;&#1089;&#1085;&#1103;%20&#1087;&#1088;&#1086;%20&#1076;&#1088;&#1091;&#1078;&#1073;&#1091;.%20&#1055;&#1088;&#1080;&#1083;&#1086;&#1078;&#1077;&#1085;&#1080;&#1077;%204.mp3" TargetMode="External"/><Relationship Id="rId5" Type="http://schemas.openxmlformats.org/officeDocument/2006/relationships/image" Target="../media/image14.png"/><Relationship Id="rId4" Type="http://schemas.openxmlformats.org/officeDocument/2006/relationships/image" Target="../media/image13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357166"/>
            <a:ext cx="6886596" cy="20717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Т</a:t>
            </a: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ЕМА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ru-RU" sz="4000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Обобщение и                      совершенствование знаний</a:t>
            </a:r>
            <a:endParaRPr lang="ru-RU" sz="4000" i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5" descr="сова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6" y="3003464"/>
            <a:ext cx="4165394" cy="3354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14480" y="857232"/>
            <a:ext cx="585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Проверь себя!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928802"/>
            <a:ext cx="7429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</a:rPr>
              <a:t>1 вариант                       2 вариант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3000372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</a:t>
            </a: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б) г)                   </a:t>
            </a:r>
            <a:r>
              <a:rPr lang="ru-RU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RU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б)</a:t>
            </a:r>
            <a:endParaRPr lang="ru-RU" sz="4000" b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 descr="удивленный мышонок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3860800"/>
            <a:ext cx="2286016" cy="256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85918" y="285728"/>
            <a:ext cx="67866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Физминутка</a:t>
            </a:r>
            <a:endParaRPr lang="ru-RU" sz="4800" b="1" i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" descr="v16ani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3274768"/>
            <a:ext cx="3000396" cy="3159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 descr="23m4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712" y="3225680"/>
            <a:ext cx="2522536" cy="3298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714480" y="1285860"/>
            <a:ext cx="67151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Поднимает руки класс – это «раз».</a:t>
            </a:r>
          </a:p>
          <a:p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Повернулась голова – это «два»,</a:t>
            </a:r>
          </a:p>
          <a:p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Руки вниз, вперед смотри – это «три»,</a:t>
            </a:r>
          </a:p>
          <a:p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Руки в стороны пошире развернули – на «четыре».</a:t>
            </a:r>
          </a:p>
          <a:p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С силой их к плечам прижать – это «пять».</a:t>
            </a:r>
          </a:p>
          <a:p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Всем ребятам тихо сесть – это «шесть».</a:t>
            </a:r>
            <a:endParaRPr lang="ru-RU" sz="2000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" name="Песня про дружбу. Приложение 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572396" y="500042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8" dur="23913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E7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WordArt 2"/>
          <p:cNvSpPr>
            <a:spLocks noChangeArrowheads="1" noChangeShapeType="1" noTextEdit="1"/>
          </p:cNvSpPr>
          <p:nvPr/>
        </p:nvSpPr>
        <p:spPr bwMode="auto">
          <a:xfrm>
            <a:off x="684213" y="2205038"/>
            <a:ext cx="7920037" cy="2735262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Стали мы теперь бодрее,</a:t>
            </a:r>
          </a:p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Будем думать мы быстрее</a:t>
            </a:r>
          </a:p>
        </p:txBody>
      </p:sp>
      <p:pic>
        <p:nvPicPr>
          <p:cNvPr id="107523" name="Picture 3" descr="Рисунок11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765175"/>
            <a:ext cx="136842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8581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А Д А Ч А</a:t>
            </a:r>
          </a:p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Для приготовления смеси для рассады берут 1 часть торфа, 2 части перегноя  и 5 частей земли. Сколько килограммов торфа, перегноя и земли надо взять для приготовления 72 кг смеси для рассады?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4" descr="http://im6-tub-ru.yandex.net/i?id=305999758-42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1564" y="2285992"/>
            <a:ext cx="19208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4348" y="264318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Торф - ? 1 часть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Перегной - ? 2 части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Земля - ? 5 частей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857488" y="2500306"/>
            <a:ext cx="785818" cy="1214446"/>
          </a:xfrm>
          <a:prstGeom prst="rightBrace">
            <a:avLst/>
          </a:prstGeom>
          <a:ln w="3810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285749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72 кг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428604"/>
            <a:ext cx="785818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А Д А Ч А</a:t>
            </a:r>
          </a:p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Для приготовления смеси для рассады берут 1 часть торфа, 2 части перегноя  и 5 частей земли. Сколько килограммов торфа, перегноя и земли надо взять для приготовления 72 кг смеси для рассады?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Picture 4" descr="http://im6-tub-ru.yandex.net/i?id=305999758-42-7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1564" y="2285992"/>
            <a:ext cx="192088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4348" y="2643182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Торф - ? 1 часть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Перегной - ? 2 части</a:t>
            </a:r>
          </a:p>
          <a:p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Земля - ? 5 частей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Правая фигурная скобка 6"/>
          <p:cNvSpPr/>
          <p:nvPr/>
        </p:nvSpPr>
        <p:spPr>
          <a:xfrm>
            <a:off x="2857488" y="2500306"/>
            <a:ext cx="785818" cy="1214446"/>
          </a:xfrm>
          <a:prstGeom prst="rightBrace">
            <a:avLst/>
          </a:prstGeom>
          <a:ln w="38100" cmpd="sng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86182" y="285749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72 кг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2844" y="3982998"/>
            <a:ext cx="37147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Пусть  </a:t>
            </a:r>
            <a:r>
              <a:rPr lang="ru-RU" sz="2000" b="1" dirty="0" err="1" smtClean="0">
                <a:solidFill>
                  <a:schemeClr val="accent3">
                    <a:lumMod val="75000"/>
                  </a:schemeClr>
                </a:solidFill>
              </a:rPr>
              <a:t>х</a:t>
            </a:r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</a:rPr>
              <a:t> кг  - масса 1 части.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000496" y="4000504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ТОРФА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– Х КГ,  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4000504"/>
            <a:ext cx="29289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ПЕРЕГНОЯ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 – 2Х КГ,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86446" y="4286256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ЗЕМЛИ 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-  5Х КГ.</a:t>
            </a:r>
            <a:endParaRPr lang="ru-RU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4786322"/>
            <a:ext cx="72866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Составим и решим уравнение:</a:t>
            </a:r>
          </a:p>
          <a:p>
            <a:pPr lvl="1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х+2х+5х=72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0100" y="5929330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Ответ: 9 кг, 18 кг, 45 кг</a:t>
            </a:r>
            <a:endParaRPr lang="ru-RU" sz="2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6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 animBg="1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642918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Смесь, состоящая из 3 частей грузинского чая и 4 частей индийского чая, имеет массу 210 г. Сколько граммов грузинского чая в этой смеси?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642918"/>
            <a:ext cx="6858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Смесь, состоящая из 3 частей грузинского чая и 4 частей индийского чая, имеет массу 210 г. Сколько граммов грузинского чая в этой смеси?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14546" y="2500306"/>
            <a:ext cx="5286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Пусть 1 часть равна 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m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г. Тогда: </a:t>
            </a:r>
          </a:p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3 у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г. - грузинского чая</a:t>
            </a:r>
          </a:p>
          <a:p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4 у г. – индийского чая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357818" y="2928934"/>
            <a:ext cx="500066" cy="785818"/>
          </a:xfrm>
          <a:prstGeom prst="rightBrace">
            <a:avLst>
              <a:gd name="adj1" fmla="val 12056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072198" y="30003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210 г.</a:t>
            </a:r>
            <a:endParaRPr lang="ru-RU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3714752"/>
            <a:ext cx="63579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Составим и решим уравнение:</a:t>
            </a:r>
          </a:p>
          <a:p>
            <a:pPr lvl="1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3у + 4у = 210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00430" y="5357826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ОТВЕТ: 90 г.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428992" y="5786454"/>
            <a:ext cx="3571900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3108" y="285728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Веселый тест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928670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Какие числа употребляются при счете?</a:t>
            </a:r>
          </a:p>
          <a:p>
            <a:pPr marL="342900" indent="-342900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природные;  б) естественные;   в) натуральные.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1643050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2. Какое математическое действие с клетками обеспечивает рост органов живого организма?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сложение;  б) вычитание;   в) умножение   г) деление.   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264318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3. Что получается при делении чисел?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личное;   б) частное;    в) общественное.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335756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4. Какие цифры «пишут» летчики в небе?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двойки;      б) пятерки;      в) четверки;   г) восьмерки.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4071942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5. Какая геометрическая фигура нужна  для наказания?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окружность;    б) угол;    в) квадрат.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3108" y="4857760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6. Какие геометрические фигуры дружат с солнцем?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линии;      б) лучи;         в) отрезки.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59293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4" name="Рисунок 13" descr="j044042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85729"/>
            <a:ext cx="168504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428992" y="5786454"/>
            <a:ext cx="3571900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3108" y="285728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Веселый тест</a:t>
            </a:r>
            <a:endParaRPr lang="ru-RU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1670" y="928670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Какие числа употребляются при счете?</a:t>
            </a:r>
          </a:p>
          <a:p>
            <a:pPr marL="342900" indent="-342900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природные;  б) естественные;   в) натуральные.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1670" y="1643050"/>
            <a:ext cx="67151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2. Какое математическое действие с клетками обеспечивает рост органов живого организма?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сложение;  б) вычитание;   в) умножение   г) деление.   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71670" y="2643182"/>
            <a:ext cx="6786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3. Что получается при делении чисел?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личное;   б) частное;    в) общественное.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3357562"/>
            <a:ext cx="6643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4. Какие цифры «пишут» летчики в небе?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двойки;      б) пятерки;      в) четверки;   г) восьмерки. 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4071942"/>
            <a:ext cx="6715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5. Какая геометрическая фигура нужна  для наказания?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окружность;    б) угол;    в) квадрат.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43108" y="4857760"/>
            <a:ext cx="6572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6. Какие геометрические фигуры дружат с солнцем?</a:t>
            </a:r>
          </a:p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) линии;      б) лучи;         в) отрезки.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00298" y="59293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143108" y="5786454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ОТВЕТЫ: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     в)   г)   б)   г)   б)   </a:t>
            </a:r>
            <a:r>
              <a:rPr lang="ru-RU" sz="2400" b="1" dirty="0" err="1" smtClean="0">
                <a:solidFill>
                  <a:schemeClr val="accent2">
                    <a:lumMod val="50000"/>
                  </a:schemeClr>
                </a:solidFill>
              </a:rPr>
              <a:t>б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</a:rPr>
              <a:t>) </a:t>
            </a:r>
            <a:endParaRPr lang="ru-RU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4" name="Рисунок 13" descr="j0440424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285729"/>
            <a:ext cx="1685042" cy="13573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j042820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286124"/>
            <a:ext cx="2797175" cy="287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643174" y="1071546"/>
            <a:ext cx="2214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Дома: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28860" y="2500306"/>
            <a:ext cx="27146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3">
                    <a:lumMod val="75000"/>
                  </a:schemeClr>
                </a:solidFill>
              </a:rPr>
              <a:t>№576,     604</a:t>
            </a:r>
            <a:endParaRPr lang="ru-RU" sz="48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16813" y="357167"/>
            <a:ext cx="677002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B32C1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Цели и задачи урока</a:t>
            </a:r>
            <a:endParaRPr lang="ru-RU" sz="3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B32C1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57422" y="1643050"/>
            <a:ext cx="6000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785918" y="1357298"/>
            <a:ext cx="7072362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ru-RU" b="1" i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Times New Roman" pitchFamily="18" charset="0"/>
              </a:rPr>
              <a:t>О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</a:rPr>
              <a:t>бобщить знания по теме, совершенствовать умение  выполнять упрощение выражений; продолжить работу над задачами, решаемыми способом составления уравнения.</a:t>
            </a:r>
          </a:p>
          <a:p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2.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</a:rPr>
              <a:t> Должны знать: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распределительное свойство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умножения  относительно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сложения,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вычитания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правила вычисления  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квадрата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куба числа.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3. Должны уметь: Упрощать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выражения, вычислять </a:t>
            </a:r>
            <a:endParaRPr lang="ru-RU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квадрат и куб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числа, уметь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оформлять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и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решать  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задачи с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</a:t>
            </a:r>
          </a:p>
          <a:p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помощью 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уравнения.</a:t>
            </a:r>
          </a:p>
          <a:p>
            <a:endParaRPr lang="ru-RU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Picture 7" descr="sov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87203"/>
            <a:ext cx="1838354" cy="15304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0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10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Оцени себя!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  <a:noFill/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«5» - 1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4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- 1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баллов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«4» -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11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–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9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баллов</a:t>
            </a:r>
          </a:p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«3» -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8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– </a:t>
            </a: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</a:rPr>
              <a:t>6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effectLst/>
              </a:rPr>
              <a:t> баллов</a:t>
            </a:r>
          </a:p>
          <a:p>
            <a:pPr>
              <a:buNone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pic>
        <p:nvPicPr>
          <p:cNvPr id="14340" name="Picture 4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2205038"/>
            <a:ext cx="2608262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4" descr="AG00317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2205038"/>
            <a:ext cx="2608262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1116013" y="404813"/>
            <a:ext cx="6769100" cy="193899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dirty="0">
                <a:solidFill>
                  <a:srgbClr val="0000FF"/>
                </a:solidFill>
              </a:rPr>
              <a:t>ПОКАЖИ  СВОЁ </a:t>
            </a:r>
          </a:p>
          <a:p>
            <a:pPr algn="ctr">
              <a:spcBef>
                <a:spcPct val="50000"/>
              </a:spcBef>
            </a:pPr>
            <a:r>
              <a:rPr lang="ru-RU" sz="4800" b="1" dirty="0">
                <a:solidFill>
                  <a:srgbClr val="0000FF"/>
                </a:solidFill>
              </a:rPr>
              <a:t>НАСТРОЕНИЕ</a:t>
            </a:r>
          </a:p>
        </p:txBody>
      </p:sp>
      <p:sp>
        <p:nvSpPr>
          <p:cNvPr id="113670" name="AutoShape 6"/>
          <p:cNvSpPr>
            <a:spLocks noChangeArrowheads="1"/>
          </p:cNvSpPr>
          <p:nvPr/>
        </p:nvSpPr>
        <p:spPr bwMode="auto">
          <a:xfrm>
            <a:off x="571472" y="5429264"/>
            <a:ext cx="1728787" cy="692150"/>
          </a:xfrm>
          <a:prstGeom prst="upArrowCallout">
            <a:avLst>
              <a:gd name="adj1" fmla="val 62443"/>
              <a:gd name="adj2" fmla="val 62443"/>
              <a:gd name="adj3" fmla="val 16667"/>
              <a:gd name="adj4" fmla="val 66667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>
                <a:latin typeface="Tahoma" pitchFamily="34" charset="0"/>
              </a:rPr>
              <a:t>ХОРОШЕЕ</a:t>
            </a:r>
          </a:p>
        </p:txBody>
      </p:sp>
      <p:sp>
        <p:nvSpPr>
          <p:cNvPr id="113671" name="AutoShape 7"/>
          <p:cNvSpPr>
            <a:spLocks noChangeArrowheads="1"/>
          </p:cNvSpPr>
          <p:nvPr/>
        </p:nvSpPr>
        <p:spPr bwMode="auto">
          <a:xfrm>
            <a:off x="6286512" y="5429264"/>
            <a:ext cx="1657349" cy="642942"/>
          </a:xfrm>
          <a:prstGeom prst="upArrowCallout">
            <a:avLst>
              <a:gd name="adj1" fmla="val 62443"/>
              <a:gd name="adj2" fmla="val 62443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dirty="0">
                <a:latin typeface="Tahoma" pitchFamily="34" charset="0"/>
              </a:rPr>
              <a:t>ПЛОХОЕ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8597" y="2928935"/>
            <a:ext cx="2214578" cy="1928826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5786445" y="2857495"/>
            <a:ext cx="2143141" cy="1928827"/>
          </a:xfrm>
          <a:prstGeom prst="smileyFace">
            <a:avLst>
              <a:gd name="adj" fmla="val -4653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ru-RU">
                <a:solidFill>
                  <a:schemeClr val="hlink"/>
                </a:solidFill>
                <a:latin typeface="Tahoma" pitchFamily="34" charset="0"/>
              </a:rPr>
              <a:t> 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3071802" y="3000372"/>
            <a:ext cx="2214578" cy="1928826"/>
          </a:xfrm>
          <a:prstGeom prst="smileyFace">
            <a:avLst>
              <a:gd name="adj" fmla="val 504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endParaRPr lang="ru-RU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3428992" y="5429264"/>
            <a:ext cx="1657349" cy="714380"/>
          </a:xfrm>
          <a:prstGeom prst="upArrowCallout">
            <a:avLst>
              <a:gd name="adj1" fmla="val 62443"/>
              <a:gd name="adj2" fmla="val 62443"/>
              <a:gd name="adj3" fmla="val 16667"/>
              <a:gd name="adj4" fmla="val 6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 smtClean="0">
                <a:latin typeface="Tahoma" pitchFamily="34" charset="0"/>
              </a:rPr>
              <a:t>НЕЙТРАЛЬНОЕ</a:t>
            </a:r>
            <a:endParaRPr lang="ru-RU" sz="1600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2e1fb996251761703e4d9600d60253f0.gif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786190"/>
            <a:ext cx="4143404" cy="279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857356" y="642918"/>
            <a:ext cx="585791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Спасибо </a:t>
            </a:r>
          </a:p>
          <a:p>
            <a:pPr algn="ctr"/>
            <a:r>
              <a:rPr lang="ru-RU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за</a:t>
            </a:r>
          </a:p>
          <a:p>
            <a:pPr algn="ctr"/>
            <a:r>
              <a:rPr lang="ru-RU" sz="80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урок!</a:t>
            </a:r>
            <a:endParaRPr lang="ru-RU" sz="80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1214422"/>
            <a:ext cx="592933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Будь внимательней, дружок,</a:t>
            </a:r>
          </a:p>
          <a:p>
            <a:pPr>
              <a:defRPr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Начинаем мы урок.</a:t>
            </a:r>
          </a:p>
          <a:p>
            <a:pPr>
              <a:defRPr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Предстоит тебе опять</a:t>
            </a:r>
          </a:p>
          <a:p>
            <a:pPr>
              <a:defRPr/>
            </a:pP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</a:rPr>
              <a:t>Решать, отгадывать, считать.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00232" y="428604"/>
            <a:ext cx="58579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808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Мотивация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4" y="3714752"/>
            <a:ext cx="4298969" cy="2616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D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142852"/>
            <a:ext cx="7000924" cy="3214710"/>
          </a:xfrm>
        </p:spPr>
        <p:txBody>
          <a:bodyPr>
            <a:normAutofit fontScale="90000"/>
          </a:bodyPr>
          <a:lstStyle/>
          <a:p>
            <a:pPr algn="r">
              <a:spcBef>
                <a:spcPct val="20000"/>
              </a:spcBef>
            </a:pP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/>
              <a:t/>
            </a:r>
            <a:br>
              <a:rPr lang="ru-RU" sz="4000" i="1" dirty="0" smtClean="0"/>
            </a:br>
            <a:r>
              <a:rPr lang="ru-RU" sz="4000" i="1" dirty="0" smtClean="0">
                <a:solidFill>
                  <a:srgbClr val="00B050"/>
                </a:solidFill>
              </a:rPr>
              <a:t>Математику нельзя изучать, наблюдая, как это делает сосед!</a:t>
            </a:r>
            <a:r>
              <a:rPr lang="ru-RU" sz="4000" b="0" i="1" dirty="0" smtClean="0">
                <a:solidFill>
                  <a:srgbClr val="00B050"/>
                </a:solidFill>
              </a:rPr>
              <a:t/>
            </a:r>
            <a:br>
              <a:rPr lang="ru-RU" sz="4000" b="0" i="1" dirty="0" smtClean="0">
                <a:solidFill>
                  <a:srgbClr val="00B050"/>
                </a:solidFill>
              </a:rPr>
            </a:br>
            <a:r>
              <a:rPr lang="ru-RU" sz="2700" i="1" dirty="0" smtClean="0">
                <a:solidFill>
                  <a:srgbClr val="00B050"/>
                </a:solidFill>
              </a:rPr>
              <a:t>А. </a:t>
            </a:r>
            <a:r>
              <a:rPr lang="ru-RU" sz="2700" i="1" dirty="0" err="1" smtClean="0">
                <a:solidFill>
                  <a:srgbClr val="00B050"/>
                </a:solidFill>
              </a:rPr>
              <a:t>Нивен</a:t>
            </a:r>
            <a:r>
              <a:rPr lang="ru-RU" sz="3600" b="0" dirty="0" smtClean="0"/>
              <a:t/>
            </a:r>
            <a:br>
              <a:rPr lang="ru-RU" sz="3600" b="0" dirty="0" smtClean="0"/>
            </a:br>
            <a:endParaRPr lang="ru-RU" sz="3600" i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10" descr="R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3286116" y="3286124"/>
            <a:ext cx="19240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 descr="WR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3286124"/>
            <a:ext cx="2098675" cy="257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рисунок 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571736" y="1857364"/>
            <a:ext cx="4953067" cy="4589478"/>
          </a:xfrm>
          <a:prstGeom prst="rect">
            <a:avLst/>
          </a:prstGeom>
          <a:noFill/>
          <a:ln/>
        </p:spPr>
      </p:pic>
      <p:sp>
        <p:nvSpPr>
          <p:cNvPr id="7" name="TextBox 6"/>
          <p:cNvSpPr txBox="1"/>
          <p:nvPr/>
        </p:nvSpPr>
        <p:spPr>
          <a:xfrm>
            <a:off x="2000232" y="642918"/>
            <a:ext cx="6215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добрый путь!!!</a:t>
            </a:r>
            <a:endParaRPr lang="ru-RU" sz="4000" b="1" i="1" dirty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WordArt 2"/>
          <p:cNvSpPr>
            <a:spLocks noChangeArrowheads="1" noChangeShapeType="1" noTextEdit="1"/>
          </p:cNvSpPr>
          <p:nvPr/>
        </p:nvSpPr>
        <p:spPr bwMode="auto">
          <a:xfrm rot="5400000">
            <a:off x="6473829" y="3084531"/>
            <a:ext cx="3514737" cy="603226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ru-RU" sz="3600" b="1" kern="10" dirty="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Ромашка</a:t>
            </a:r>
          </a:p>
        </p:txBody>
      </p:sp>
      <p:sp>
        <p:nvSpPr>
          <p:cNvPr id="13317" name="WordArt 3"/>
          <p:cNvSpPr>
            <a:spLocks noChangeArrowheads="1" noChangeShapeType="1" noTextEdit="1"/>
          </p:cNvSpPr>
          <p:nvPr/>
        </p:nvSpPr>
        <p:spPr bwMode="auto">
          <a:xfrm>
            <a:off x="1985963" y="222250"/>
            <a:ext cx="4443425" cy="541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Разминка</a:t>
            </a:r>
          </a:p>
        </p:txBody>
      </p:sp>
      <p:pic>
        <p:nvPicPr>
          <p:cNvPr id="13318" name="Picture 4" descr="Рисунок1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188913"/>
            <a:ext cx="962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5" descr="SUNR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5516563"/>
            <a:ext cx="1439863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6" descr="SUNR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620713"/>
            <a:ext cx="136683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0" y="1844675"/>
            <a:ext cx="2447925" cy="1871663"/>
            <a:chOff x="2925" y="1298"/>
            <a:chExt cx="1542" cy="1179"/>
          </a:xfrm>
        </p:grpSpPr>
        <p:sp>
          <p:nvSpPr>
            <p:cNvPr id="13340" name="Oval 8"/>
            <p:cNvSpPr>
              <a:spLocks noChangeArrowheads="1"/>
            </p:cNvSpPr>
            <p:nvPr/>
          </p:nvSpPr>
          <p:spPr bwMode="auto">
            <a:xfrm rot="4454214" flipH="1">
              <a:off x="3106" y="1117"/>
              <a:ext cx="1179" cy="1542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r>
                <a:rPr lang="ru-RU" sz="5400" dirty="0">
                  <a:solidFill>
                    <a:srgbClr val="FF0000"/>
                  </a:solidFill>
                </a:rPr>
                <a:t>+246</a:t>
              </a:r>
            </a:p>
          </p:txBody>
        </p:sp>
        <p:sp>
          <p:nvSpPr>
            <p:cNvPr id="13341" name="Text Box 9"/>
            <p:cNvSpPr txBox="1">
              <a:spLocks noChangeArrowheads="1"/>
            </p:cNvSpPr>
            <p:nvPr/>
          </p:nvSpPr>
          <p:spPr bwMode="auto">
            <a:xfrm>
              <a:off x="3379" y="1616"/>
              <a:ext cx="63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ru-RU" sz="4000" b="1">
                <a:solidFill>
                  <a:srgbClr val="0000FF"/>
                </a:solidFill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900113" y="1844675"/>
            <a:ext cx="2568575" cy="1866900"/>
            <a:chOff x="478" y="1419"/>
            <a:chExt cx="1618" cy="1176"/>
          </a:xfrm>
        </p:grpSpPr>
        <p:sp>
          <p:nvSpPr>
            <p:cNvPr id="13338" name="Oval 11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ru-RU" sz="5400"/>
                <a:t>431-</a:t>
              </a:r>
            </a:p>
          </p:txBody>
        </p:sp>
        <p:sp>
          <p:nvSpPr>
            <p:cNvPr id="13339" name="Text Box 12"/>
            <p:cNvSpPr txBox="1">
              <a:spLocks noChangeArrowheads="1"/>
            </p:cNvSpPr>
            <p:nvPr/>
          </p:nvSpPr>
          <p:spPr bwMode="auto">
            <a:xfrm>
              <a:off x="839" y="1752"/>
              <a:ext cx="90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4800" b="1">
                <a:solidFill>
                  <a:srgbClr val="663300"/>
                </a:solidFill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427538" y="3644900"/>
            <a:ext cx="2498725" cy="1947863"/>
            <a:chOff x="2565" y="2648"/>
            <a:chExt cx="1574" cy="1227"/>
          </a:xfrm>
        </p:grpSpPr>
        <p:sp>
          <p:nvSpPr>
            <p:cNvPr id="13336" name="Oval 14"/>
            <p:cNvSpPr>
              <a:spLocks noChangeArrowheads="1"/>
            </p:cNvSpPr>
            <p:nvPr/>
          </p:nvSpPr>
          <p:spPr bwMode="auto">
            <a:xfrm rot="18588520" flipH="1">
              <a:off x="2738" y="2475"/>
              <a:ext cx="1227" cy="157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ru-RU" sz="5400" dirty="0"/>
                <a:t>:</a:t>
              </a:r>
              <a:r>
                <a:rPr lang="ru-RU" sz="5400" dirty="0" smtClean="0"/>
                <a:t>10</a:t>
              </a:r>
              <a:endParaRPr lang="ru-RU" sz="5400" dirty="0"/>
            </a:p>
          </p:txBody>
        </p:sp>
        <p:sp>
          <p:nvSpPr>
            <p:cNvPr id="13337" name="Text Box 15"/>
            <p:cNvSpPr txBox="1">
              <a:spLocks noChangeArrowheads="1"/>
            </p:cNvSpPr>
            <p:nvPr/>
          </p:nvSpPr>
          <p:spPr bwMode="auto">
            <a:xfrm>
              <a:off x="2880" y="3022"/>
              <a:ext cx="953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5400" b="1">
                <a:solidFill>
                  <a:srgbClr val="FF0066"/>
                </a:solidFill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916238" y="908050"/>
            <a:ext cx="1944687" cy="2228850"/>
            <a:chOff x="1837" y="572"/>
            <a:chExt cx="1225" cy="1404"/>
          </a:xfrm>
        </p:grpSpPr>
        <p:sp>
          <p:nvSpPr>
            <p:cNvPr id="13334" name="Oval 17"/>
            <p:cNvSpPr>
              <a:spLocks noChangeArrowheads="1"/>
            </p:cNvSpPr>
            <p:nvPr/>
          </p:nvSpPr>
          <p:spPr bwMode="auto">
            <a:xfrm rot="59759" flipH="1">
              <a:off x="1837" y="572"/>
              <a:ext cx="1225" cy="1404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5400" dirty="0">
                  <a:cs typeface="Arial" charset="0"/>
                </a:rPr>
                <a:t>309</a:t>
              </a:r>
              <a:r>
                <a:rPr lang="en-US" sz="5400" dirty="0">
                  <a:cs typeface="Arial" charset="0"/>
                </a:rPr>
                <a:t>·</a:t>
              </a:r>
            </a:p>
          </p:txBody>
        </p:sp>
        <p:sp>
          <p:nvSpPr>
            <p:cNvPr id="13335" name="Text Box 18"/>
            <p:cNvSpPr txBox="1">
              <a:spLocks noChangeArrowheads="1"/>
            </p:cNvSpPr>
            <p:nvPr/>
          </p:nvSpPr>
          <p:spPr bwMode="auto">
            <a:xfrm>
              <a:off x="2154" y="935"/>
              <a:ext cx="63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5400" b="1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00113" y="3716338"/>
            <a:ext cx="2533650" cy="1924050"/>
            <a:chOff x="975" y="2688"/>
            <a:chExt cx="1596" cy="1212"/>
          </a:xfrm>
        </p:grpSpPr>
        <p:sp>
          <p:nvSpPr>
            <p:cNvPr id="13332" name="Oval 20"/>
            <p:cNvSpPr>
              <a:spLocks noChangeArrowheads="1"/>
            </p:cNvSpPr>
            <p:nvPr/>
          </p:nvSpPr>
          <p:spPr bwMode="auto">
            <a:xfrm rot="2958843" flipH="1">
              <a:off x="1195" y="2524"/>
              <a:ext cx="1212" cy="154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rot="10800000" vert="eaVert" wrap="none" anchor="ctr"/>
            <a:lstStyle/>
            <a:p>
              <a:pPr algn="ctr"/>
              <a:r>
                <a:rPr lang="ru-RU" sz="5400">
                  <a:cs typeface="Arial" charset="0"/>
                </a:rPr>
                <a:t>900</a:t>
              </a:r>
              <a:r>
                <a:rPr lang="en-US" sz="5400">
                  <a:cs typeface="Arial" charset="0"/>
                </a:rPr>
                <a:t>:</a:t>
              </a:r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975" y="3067"/>
              <a:ext cx="154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4000" b="1">
                <a:solidFill>
                  <a:srgbClr val="0066FF"/>
                </a:solidFill>
              </a:endParaRPr>
            </a:p>
          </p:txBody>
        </p:sp>
      </p:grpSp>
      <p:sp>
        <p:nvSpPr>
          <p:cNvPr id="13326" name="Oval 22"/>
          <p:cNvSpPr>
            <a:spLocks noChangeArrowheads="1"/>
          </p:cNvSpPr>
          <p:nvPr/>
        </p:nvSpPr>
        <p:spPr bwMode="auto">
          <a:xfrm>
            <a:off x="2771775" y="2636838"/>
            <a:ext cx="2376488" cy="2160587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3327" name="Picture 23" descr="SUNRIS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388" y="836613"/>
            <a:ext cx="1439862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4"/>
          <p:cNvGrpSpPr>
            <a:grpSpLocks/>
          </p:cNvGrpSpPr>
          <p:nvPr/>
        </p:nvGrpSpPr>
        <p:grpSpPr bwMode="auto">
          <a:xfrm rot="-6102997">
            <a:off x="2565400" y="4640263"/>
            <a:ext cx="2568575" cy="1866900"/>
            <a:chOff x="478" y="1419"/>
            <a:chExt cx="1618" cy="1176"/>
          </a:xfrm>
        </p:grpSpPr>
        <p:sp>
          <p:nvSpPr>
            <p:cNvPr id="13330" name="Oval 25"/>
            <p:cNvSpPr>
              <a:spLocks noChangeArrowheads="1"/>
            </p:cNvSpPr>
            <p:nvPr/>
          </p:nvSpPr>
          <p:spPr bwMode="auto">
            <a:xfrm rot="17288042" flipH="1">
              <a:off x="699" y="1198"/>
              <a:ext cx="1176" cy="161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ctr"/>
              <a:r>
                <a:rPr lang="ru-RU" sz="5400"/>
                <a:t>15</a:t>
              </a:r>
              <a:r>
                <a:rPr lang="en-US" sz="5400">
                  <a:cs typeface="Arial" charset="0"/>
                </a:rPr>
                <a:t>·</a:t>
              </a:r>
            </a:p>
          </p:txBody>
        </p:sp>
        <p:sp>
          <p:nvSpPr>
            <p:cNvPr id="13331" name="Text Box 26"/>
            <p:cNvSpPr txBox="1">
              <a:spLocks noChangeArrowheads="1"/>
            </p:cNvSpPr>
            <p:nvPr/>
          </p:nvSpPr>
          <p:spPr bwMode="auto">
            <a:xfrm>
              <a:off x="1170" y="1752"/>
              <a:ext cx="577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ru-RU" sz="4800" b="1">
                <a:solidFill>
                  <a:srgbClr val="663300"/>
                </a:solidFill>
              </a:endParaRPr>
            </a:p>
          </p:txBody>
        </p:sp>
      </p:grpSp>
      <p:sp>
        <p:nvSpPr>
          <p:cNvPr id="13329" name="Oval 27"/>
          <p:cNvSpPr>
            <a:spLocks noChangeArrowheads="1"/>
          </p:cNvSpPr>
          <p:nvPr/>
        </p:nvSpPr>
        <p:spPr bwMode="auto">
          <a:xfrm>
            <a:off x="2786050" y="2643182"/>
            <a:ext cx="2362213" cy="2078046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3314" name="Object 28"/>
          <p:cNvGraphicFramePr>
            <a:graphicFrameLocks noChangeAspect="1"/>
          </p:cNvGraphicFramePr>
          <p:nvPr/>
        </p:nvGraphicFramePr>
        <p:xfrm>
          <a:off x="3276600" y="3213100"/>
          <a:ext cx="1393825" cy="974725"/>
        </p:xfrm>
        <a:graphic>
          <a:graphicData uri="http://schemas.openxmlformats.org/presentationml/2006/ole">
            <p:oleObj spid="_x0000_s1026" name="Формула" r:id="rId5" imgW="2538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1765300" y="115888"/>
            <a:ext cx="5662613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Математический диктант</a:t>
            </a:r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468313" y="549275"/>
            <a:ext cx="28019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вариант</a:t>
            </a:r>
          </a:p>
        </p:txBody>
      </p:sp>
      <p:sp>
        <p:nvSpPr>
          <p:cNvPr id="2052" name="AutoShape 6"/>
          <p:cNvSpPr>
            <a:spLocks noChangeArrowheads="1"/>
          </p:cNvSpPr>
          <p:nvPr/>
        </p:nvSpPr>
        <p:spPr bwMode="auto">
          <a:xfrm>
            <a:off x="5799138" y="549275"/>
            <a:ext cx="28019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вариант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98463" y="2025650"/>
            <a:ext cx="2319337" cy="593725"/>
            <a:chOff x="693" y="618"/>
            <a:chExt cx="1461" cy="374"/>
          </a:xfrm>
        </p:grpSpPr>
        <p:sp>
          <p:nvSpPr>
            <p:cNvPr id="2093" name="Text Box 11"/>
            <p:cNvSpPr txBox="1">
              <a:spLocks noChangeArrowheads="1"/>
            </p:cNvSpPr>
            <p:nvPr/>
          </p:nvSpPr>
          <p:spPr bwMode="auto">
            <a:xfrm>
              <a:off x="1066" y="618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5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6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7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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693" y="663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6600"/>
                  </a:solidFill>
                </a:rPr>
                <a:t>1.</a:t>
              </a:r>
            </a:p>
          </p:txBody>
        </p:sp>
      </p:grp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398463" y="2987675"/>
            <a:ext cx="2303462" cy="596900"/>
            <a:chOff x="693" y="1342"/>
            <a:chExt cx="1451" cy="376"/>
          </a:xfrm>
        </p:grpSpPr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1056" y="1342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72 :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x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8 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92" name="AutoShape 31"/>
            <p:cNvSpPr>
              <a:spLocks noChangeArrowheads="1"/>
            </p:cNvSpPr>
            <p:nvPr/>
          </p:nvSpPr>
          <p:spPr bwMode="auto">
            <a:xfrm>
              <a:off x="693" y="1389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2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98463" y="3965575"/>
            <a:ext cx="2824162" cy="669925"/>
            <a:chOff x="693" y="2067"/>
            <a:chExt cx="1779" cy="422"/>
          </a:xfrm>
        </p:grpSpPr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1056" y="2067"/>
              <a:ext cx="14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723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–</a:t>
              </a: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</a:rPr>
                <a:t>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a = 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400</a:t>
              </a:r>
              <a:endPara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090" name="AutoShape 34"/>
            <p:cNvSpPr>
              <a:spLocks noChangeArrowheads="1"/>
            </p:cNvSpPr>
            <p:nvPr/>
          </p:nvSpPr>
          <p:spPr bwMode="auto">
            <a:xfrm>
              <a:off x="693" y="2160"/>
              <a:ext cx="318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3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398463" y="5016496"/>
            <a:ext cx="2303462" cy="708025"/>
            <a:chOff x="693" y="2792"/>
            <a:chExt cx="1451" cy="446"/>
          </a:xfrm>
        </p:grpSpPr>
        <p:sp>
          <p:nvSpPr>
            <p:cNvPr id="2087" name="Text Box 36"/>
            <p:cNvSpPr txBox="1">
              <a:spLocks noChangeArrowheads="1"/>
            </p:cNvSpPr>
            <p:nvPr/>
          </p:nvSpPr>
          <p:spPr bwMode="auto">
            <a:xfrm>
              <a:off x="1056" y="2792"/>
              <a:ext cx="10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Сумма 3у и 5у равна 8</a:t>
              </a:r>
              <a:endPara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8" name="AutoShape 37"/>
            <p:cNvSpPr>
              <a:spLocks noChangeArrowheads="1"/>
            </p:cNvSpPr>
            <p:nvPr/>
          </p:nvSpPr>
          <p:spPr bwMode="auto">
            <a:xfrm>
              <a:off x="693" y="2840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4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398463" y="5995987"/>
            <a:ext cx="2751137" cy="601662"/>
            <a:chOff x="693" y="3516"/>
            <a:chExt cx="1733" cy="379"/>
          </a:xfrm>
        </p:grpSpPr>
        <p:sp>
          <p:nvSpPr>
            <p:cNvPr id="2085" name="Text Box 39"/>
            <p:cNvSpPr txBox="1">
              <a:spLocks noChangeArrowheads="1"/>
            </p:cNvSpPr>
            <p:nvPr/>
          </p:nvSpPr>
          <p:spPr bwMode="auto">
            <a:xfrm>
              <a:off x="1056" y="3516"/>
              <a:ext cx="13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Упростить </a:t>
              </a:r>
              <a:r>
                <a:rPr lang="ru-RU" sz="2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2а ∙3</a:t>
              </a:r>
              <a:r>
                <a:rPr lang="en-US" sz="2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z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5" name="AutoShape 40"/>
            <p:cNvSpPr>
              <a:spLocks noChangeArrowheads="1"/>
            </p:cNvSpPr>
            <p:nvPr/>
          </p:nvSpPr>
          <p:spPr bwMode="auto">
            <a:xfrm>
              <a:off x="693" y="3566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5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787900" y="3009900"/>
            <a:ext cx="2303463" cy="596900"/>
            <a:chOff x="3969" y="1342"/>
            <a:chExt cx="1451" cy="376"/>
          </a:xfrm>
        </p:grpSpPr>
        <p:sp>
          <p:nvSpPr>
            <p:cNvPr id="16" name="Text Box 44"/>
            <p:cNvSpPr txBox="1">
              <a:spLocks noChangeArrowheads="1"/>
            </p:cNvSpPr>
            <p:nvPr/>
          </p:nvSpPr>
          <p:spPr bwMode="auto">
            <a:xfrm>
              <a:off x="4332" y="1342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81 :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x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 9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4" name="AutoShape 45"/>
            <p:cNvSpPr>
              <a:spLocks noChangeArrowheads="1"/>
            </p:cNvSpPr>
            <p:nvPr/>
          </p:nvSpPr>
          <p:spPr bwMode="auto">
            <a:xfrm>
              <a:off x="3969" y="1389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2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787900" y="3979863"/>
            <a:ext cx="2843213" cy="669925"/>
            <a:chOff x="3969" y="2067"/>
            <a:chExt cx="1791" cy="422"/>
          </a:xfrm>
        </p:grpSpPr>
        <p:sp>
          <p:nvSpPr>
            <p:cNvPr id="2081" name="Text Box 47"/>
            <p:cNvSpPr txBox="1">
              <a:spLocks noChangeArrowheads="1"/>
            </p:cNvSpPr>
            <p:nvPr/>
          </p:nvSpPr>
          <p:spPr bwMode="auto">
            <a:xfrm>
              <a:off x="4332" y="2067"/>
              <a:ext cx="14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549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–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a = 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200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2" name="AutoShape 48"/>
            <p:cNvSpPr>
              <a:spLocks noChangeArrowheads="1"/>
            </p:cNvSpPr>
            <p:nvPr/>
          </p:nvSpPr>
          <p:spPr bwMode="auto">
            <a:xfrm>
              <a:off x="3969" y="2160"/>
              <a:ext cx="318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3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4787900" y="5022850"/>
            <a:ext cx="2303463" cy="646113"/>
            <a:chOff x="3969" y="2792"/>
            <a:chExt cx="1451" cy="407"/>
          </a:xfrm>
        </p:grpSpPr>
        <p:sp>
          <p:nvSpPr>
            <p:cNvPr id="2079" name="Text Box 50"/>
            <p:cNvSpPr txBox="1">
              <a:spLocks noChangeArrowheads="1"/>
            </p:cNvSpPr>
            <p:nvPr/>
          </p:nvSpPr>
          <p:spPr bwMode="auto">
            <a:xfrm>
              <a:off x="4332" y="2792"/>
              <a:ext cx="10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Разность 9х и 4х равна 10</a:t>
              </a:r>
              <a:endPara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7" name="AutoShape 51"/>
            <p:cNvSpPr>
              <a:spLocks noChangeArrowheads="1"/>
            </p:cNvSpPr>
            <p:nvPr/>
          </p:nvSpPr>
          <p:spPr bwMode="auto">
            <a:xfrm>
              <a:off x="3969" y="2840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4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4787900" y="5995988"/>
            <a:ext cx="2843213" cy="601662"/>
            <a:chOff x="3969" y="3516"/>
            <a:chExt cx="1791" cy="379"/>
          </a:xfrm>
        </p:grpSpPr>
        <p:sp>
          <p:nvSpPr>
            <p:cNvPr id="2077" name="Text Box 53"/>
            <p:cNvSpPr txBox="1">
              <a:spLocks noChangeArrowheads="1"/>
            </p:cNvSpPr>
            <p:nvPr/>
          </p:nvSpPr>
          <p:spPr bwMode="auto">
            <a:xfrm>
              <a:off x="4332" y="3516"/>
              <a:ext cx="1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Упростить 15с∙4</a:t>
              </a:r>
              <a:r>
                <a:rPr lang="en-US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b</a:t>
              </a:r>
              <a:endPara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078" name="AutoShape 54"/>
            <p:cNvSpPr>
              <a:spLocks noChangeArrowheads="1"/>
            </p:cNvSpPr>
            <p:nvPr/>
          </p:nvSpPr>
          <p:spPr bwMode="auto">
            <a:xfrm>
              <a:off x="3969" y="3566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5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4787900" y="2043113"/>
            <a:ext cx="2374900" cy="593725"/>
            <a:chOff x="3969" y="618"/>
            <a:chExt cx="1496" cy="374"/>
          </a:xfrm>
        </p:grpSpPr>
        <p:sp>
          <p:nvSpPr>
            <p:cNvPr id="2075" name="AutoShape 42"/>
            <p:cNvSpPr>
              <a:spLocks noChangeArrowheads="1"/>
            </p:cNvSpPr>
            <p:nvPr/>
          </p:nvSpPr>
          <p:spPr bwMode="auto">
            <a:xfrm>
              <a:off x="3969" y="663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6600"/>
                  </a:solidFill>
                </a:rPr>
                <a:t>1.</a:t>
              </a:r>
            </a:p>
          </p:txBody>
        </p:sp>
        <p:sp>
          <p:nvSpPr>
            <p:cNvPr id="2076" name="Text Box 56"/>
            <p:cNvSpPr txBox="1">
              <a:spLocks noChangeArrowheads="1"/>
            </p:cNvSpPr>
            <p:nvPr/>
          </p:nvSpPr>
          <p:spPr bwMode="auto">
            <a:xfrm>
              <a:off x="4377" y="618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4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8 =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8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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2073" name="AutoShape 68"/>
          <p:cNvSpPr>
            <a:spLocks noChangeArrowheads="1"/>
          </p:cNvSpPr>
          <p:nvPr/>
        </p:nvSpPr>
        <p:spPr bwMode="auto">
          <a:xfrm>
            <a:off x="2217738" y="1125538"/>
            <a:ext cx="4659312" cy="534987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FF99"/>
                </a:solidFill>
              </a:rPr>
              <a:t>Решите уравнение.</a:t>
            </a:r>
          </a:p>
        </p:txBody>
      </p:sp>
      <p:sp>
        <p:nvSpPr>
          <p:cNvPr id="2115" name="AutoShape 67"/>
          <p:cNvSpPr>
            <a:spLocks noChangeArrowheads="1"/>
          </p:cNvSpPr>
          <p:nvPr/>
        </p:nvSpPr>
        <p:spPr bwMode="auto">
          <a:xfrm>
            <a:off x="1646238" y="1052513"/>
            <a:ext cx="5662612" cy="51077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Проверь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оцени :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1765300" y="115888"/>
            <a:ext cx="5662613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Математический диктант</a:t>
            </a:r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468313" y="549275"/>
            <a:ext cx="28019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1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вариант</a:t>
            </a:r>
          </a:p>
        </p:txBody>
      </p:sp>
      <p:sp>
        <p:nvSpPr>
          <p:cNvPr id="2052" name="AutoShape 6"/>
          <p:cNvSpPr>
            <a:spLocks noChangeArrowheads="1"/>
          </p:cNvSpPr>
          <p:nvPr/>
        </p:nvSpPr>
        <p:spPr bwMode="auto">
          <a:xfrm>
            <a:off x="5799138" y="549275"/>
            <a:ext cx="2801937" cy="510778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chemeClr val="accent2">
                <a:lumMod val="50000"/>
              </a:schemeClr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</a:rPr>
              <a:t>вариант</a:t>
            </a: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398463" y="2025650"/>
            <a:ext cx="2319337" cy="593725"/>
            <a:chOff x="693" y="618"/>
            <a:chExt cx="1461" cy="374"/>
          </a:xfrm>
        </p:grpSpPr>
        <p:sp>
          <p:nvSpPr>
            <p:cNvPr id="2093" name="Text Box 11"/>
            <p:cNvSpPr txBox="1">
              <a:spLocks noChangeArrowheads="1"/>
            </p:cNvSpPr>
            <p:nvPr/>
          </p:nvSpPr>
          <p:spPr bwMode="auto">
            <a:xfrm>
              <a:off x="1066" y="618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5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6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7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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693" y="663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6600"/>
                  </a:solidFill>
                </a:rPr>
                <a:t>1.</a:t>
              </a:r>
            </a:p>
          </p:txBody>
        </p:sp>
      </p:grp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2430463" y="2025650"/>
            <a:ext cx="1123950" cy="53657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sym typeface="Symbol" pitchFamily="18" charset="2"/>
              </a:rPr>
              <a:t>n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8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3" name="Group 59"/>
          <p:cNvGrpSpPr>
            <a:grpSpLocks/>
          </p:cNvGrpSpPr>
          <p:nvPr/>
        </p:nvGrpSpPr>
        <p:grpSpPr bwMode="auto">
          <a:xfrm>
            <a:off x="398463" y="2987675"/>
            <a:ext cx="2303462" cy="596900"/>
            <a:chOff x="693" y="1342"/>
            <a:chExt cx="1451" cy="376"/>
          </a:xfrm>
        </p:grpSpPr>
        <p:sp>
          <p:nvSpPr>
            <p:cNvPr id="13" name="Text Box 30"/>
            <p:cNvSpPr txBox="1">
              <a:spLocks noChangeArrowheads="1"/>
            </p:cNvSpPr>
            <p:nvPr/>
          </p:nvSpPr>
          <p:spPr bwMode="auto">
            <a:xfrm>
              <a:off x="1056" y="1342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72 :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x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8 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92" name="AutoShape 31"/>
            <p:cNvSpPr>
              <a:spLocks noChangeArrowheads="1"/>
            </p:cNvSpPr>
            <p:nvPr/>
          </p:nvSpPr>
          <p:spPr bwMode="auto">
            <a:xfrm>
              <a:off x="693" y="1389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2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80" name="AutoShape 32"/>
          <p:cNvSpPr>
            <a:spLocks noChangeArrowheads="1"/>
          </p:cNvSpPr>
          <p:nvPr/>
        </p:nvSpPr>
        <p:spPr bwMode="auto">
          <a:xfrm>
            <a:off x="2430463" y="3019425"/>
            <a:ext cx="1123950" cy="53657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sym typeface="Symbol" pitchFamily="18" charset="2"/>
              </a:rPr>
              <a:t>x = </a:t>
            </a:r>
            <a:r>
              <a:rPr lang="en-US" sz="2400" b="1">
                <a:latin typeface="Times New Roman" pitchFamily="18" charset="0"/>
                <a:sym typeface="Symbol" pitchFamily="18" charset="2"/>
              </a:rPr>
              <a:t>9</a:t>
            </a:r>
            <a:endParaRPr lang="ru-RU" sz="2400" b="1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4" name="Group 61"/>
          <p:cNvGrpSpPr>
            <a:grpSpLocks/>
          </p:cNvGrpSpPr>
          <p:nvPr/>
        </p:nvGrpSpPr>
        <p:grpSpPr bwMode="auto">
          <a:xfrm>
            <a:off x="398463" y="3965575"/>
            <a:ext cx="2824162" cy="669925"/>
            <a:chOff x="693" y="2067"/>
            <a:chExt cx="1779" cy="422"/>
          </a:xfrm>
        </p:grpSpPr>
        <p:sp>
          <p:nvSpPr>
            <p:cNvPr id="14" name="Text Box 33"/>
            <p:cNvSpPr txBox="1">
              <a:spLocks noChangeArrowheads="1"/>
            </p:cNvSpPr>
            <p:nvPr/>
          </p:nvSpPr>
          <p:spPr bwMode="auto">
            <a:xfrm>
              <a:off x="1056" y="2067"/>
              <a:ext cx="141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723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–</a:t>
              </a: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</a:rPr>
                <a:t>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a = 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400</a:t>
              </a:r>
              <a:endPara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090" name="AutoShape 34"/>
            <p:cNvSpPr>
              <a:spLocks noChangeArrowheads="1"/>
            </p:cNvSpPr>
            <p:nvPr/>
          </p:nvSpPr>
          <p:spPr bwMode="auto">
            <a:xfrm>
              <a:off x="693" y="2160"/>
              <a:ext cx="318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3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83" name="AutoShape 35"/>
          <p:cNvSpPr>
            <a:spLocks noChangeArrowheads="1"/>
          </p:cNvSpPr>
          <p:nvPr/>
        </p:nvSpPr>
        <p:spPr bwMode="auto">
          <a:xfrm>
            <a:off x="2916238" y="4014788"/>
            <a:ext cx="1565275" cy="536575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sym typeface="Symbol" pitchFamily="18" charset="2"/>
              </a:rPr>
              <a:t>a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323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5" name="Group 63"/>
          <p:cNvGrpSpPr>
            <a:grpSpLocks/>
          </p:cNvGrpSpPr>
          <p:nvPr/>
        </p:nvGrpSpPr>
        <p:grpSpPr bwMode="auto">
          <a:xfrm>
            <a:off x="398463" y="5016496"/>
            <a:ext cx="2303462" cy="708025"/>
            <a:chOff x="693" y="2792"/>
            <a:chExt cx="1451" cy="446"/>
          </a:xfrm>
        </p:grpSpPr>
        <p:sp>
          <p:nvSpPr>
            <p:cNvPr id="2087" name="Text Box 36"/>
            <p:cNvSpPr txBox="1">
              <a:spLocks noChangeArrowheads="1"/>
            </p:cNvSpPr>
            <p:nvPr/>
          </p:nvSpPr>
          <p:spPr bwMode="auto">
            <a:xfrm>
              <a:off x="1056" y="2792"/>
              <a:ext cx="10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Сумма 3у и 5у равна 8</a:t>
              </a:r>
              <a:endPara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8" name="AutoShape 37"/>
            <p:cNvSpPr>
              <a:spLocks noChangeArrowheads="1"/>
            </p:cNvSpPr>
            <p:nvPr/>
          </p:nvSpPr>
          <p:spPr bwMode="auto">
            <a:xfrm>
              <a:off x="693" y="2840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4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86" name="AutoShape 38"/>
          <p:cNvSpPr>
            <a:spLocks noChangeArrowheads="1"/>
          </p:cNvSpPr>
          <p:nvPr/>
        </p:nvSpPr>
        <p:spPr bwMode="auto">
          <a:xfrm>
            <a:off x="3000364" y="5000636"/>
            <a:ext cx="1528762" cy="51077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sym typeface="Symbol" pitchFamily="18" charset="2"/>
              </a:rPr>
              <a:t>y = </a:t>
            </a:r>
            <a:r>
              <a:rPr lang="en-US" sz="2400" b="1" dirty="0" smtClean="0">
                <a:latin typeface="Times New Roman" pitchFamily="18" charset="0"/>
                <a:sym typeface="Symbol" pitchFamily="18" charset="2"/>
              </a:rPr>
              <a:t>1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6" name="Group 65"/>
          <p:cNvGrpSpPr>
            <a:grpSpLocks/>
          </p:cNvGrpSpPr>
          <p:nvPr/>
        </p:nvGrpSpPr>
        <p:grpSpPr bwMode="auto">
          <a:xfrm>
            <a:off x="398463" y="5995987"/>
            <a:ext cx="2751137" cy="601662"/>
            <a:chOff x="693" y="3516"/>
            <a:chExt cx="1733" cy="379"/>
          </a:xfrm>
        </p:grpSpPr>
        <p:sp>
          <p:nvSpPr>
            <p:cNvPr id="2085" name="Text Box 39"/>
            <p:cNvSpPr txBox="1">
              <a:spLocks noChangeArrowheads="1"/>
            </p:cNvSpPr>
            <p:nvPr/>
          </p:nvSpPr>
          <p:spPr bwMode="auto">
            <a:xfrm>
              <a:off x="1056" y="3516"/>
              <a:ext cx="137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Упростить </a:t>
              </a:r>
              <a:r>
                <a:rPr lang="ru-RU" sz="2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2а ∙3</a:t>
              </a:r>
              <a:r>
                <a:rPr lang="en-US" sz="24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z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5" name="AutoShape 40"/>
            <p:cNvSpPr>
              <a:spLocks noChangeArrowheads="1"/>
            </p:cNvSpPr>
            <p:nvPr/>
          </p:nvSpPr>
          <p:spPr bwMode="auto">
            <a:xfrm>
              <a:off x="693" y="3566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5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89" name="AutoShape 41"/>
          <p:cNvSpPr>
            <a:spLocks noChangeArrowheads="1"/>
          </p:cNvSpPr>
          <p:nvPr/>
        </p:nvSpPr>
        <p:spPr bwMode="auto">
          <a:xfrm>
            <a:off x="3428992" y="6000768"/>
            <a:ext cx="1214446" cy="51077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  <a:sym typeface="Symbol" pitchFamily="18" charset="2"/>
              </a:rPr>
              <a:t>6az  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091" name="AutoShape 43"/>
          <p:cNvSpPr>
            <a:spLocks noChangeArrowheads="1"/>
          </p:cNvSpPr>
          <p:nvPr/>
        </p:nvSpPr>
        <p:spPr bwMode="auto">
          <a:xfrm>
            <a:off x="7019925" y="2043113"/>
            <a:ext cx="1123950" cy="536575"/>
          </a:xfrm>
          <a:prstGeom prst="roundRect">
            <a:avLst>
              <a:gd name="adj" fmla="val 16667"/>
            </a:avLst>
          </a:prstGeom>
          <a:solidFill>
            <a:schemeClr val="accent1">
              <a:lumMod val="90000"/>
            </a:schemeClr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sym typeface="Symbol" pitchFamily="18" charset="2"/>
              </a:rPr>
              <a:t>n = </a:t>
            </a:r>
            <a:r>
              <a:rPr lang="en-US" sz="2400" b="1">
                <a:latin typeface="Times New Roman" pitchFamily="18" charset="0"/>
                <a:sym typeface="Symbol" pitchFamily="18" charset="2"/>
              </a:rPr>
              <a:t>6</a:t>
            </a:r>
            <a:endParaRPr lang="ru-RU" sz="2400" b="1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787900" y="3009900"/>
            <a:ext cx="2303463" cy="596900"/>
            <a:chOff x="3969" y="1342"/>
            <a:chExt cx="1451" cy="376"/>
          </a:xfrm>
        </p:grpSpPr>
        <p:sp>
          <p:nvSpPr>
            <p:cNvPr id="16" name="Text Box 44"/>
            <p:cNvSpPr txBox="1">
              <a:spLocks noChangeArrowheads="1"/>
            </p:cNvSpPr>
            <p:nvPr/>
          </p:nvSpPr>
          <p:spPr bwMode="auto">
            <a:xfrm>
              <a:off x="4332" y="1342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81 :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x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=  9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4" name="AutoShape 45"/>
            <p:cNvSpPr>
              <a:spLocks noChangeArrowheads="1"/>
            </p:cNvSpPr>
            <p:nvPr/>
          </p:nvSpPr>
          <p:spPr bwMode="auto">
            <a:xfrm>
              <a:off x="3969" y="1389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2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94" name="AutoShape 46"/>
          <p:cNvSpPr>
            <a:spLocks noChangeArrowheads="1"/>
          </p:cNvSpPr>
          <p:nvPr/>
        </p:nvSpPr>
        <p:spPr bwMode="auto">
          <a:xfrm>
            <a:off x="6948488" y="3014663"/>
            <a:ext cx="1123950" cy="536575"/>
          </a:xfrm>
          <a:prstGeom prst="roundRect">
            <a:avLst>
              <a:gd name="adj" fmla="val 16667"/>
            </a:avLst>
          </a:prstGeom>
          <a:solidFill>
            <a:schemeClr val="accent1">
              <a:lumMod val="90000"/>
            </a:schemeClr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>
                <a:latin typeface="Times New Roman" pitchFamily="18" charset="0"/>
                <a:sym typeface="Symbol" pitchFamily="18" charset="2"/>
              </a:rPr>
              <a:t>x =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9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8" name="Group 62"/>
          <p:cNvGrpSpPr>
            <a:grpSpLocks/>
          </p:cNvGrpSpPr>
          <p:nvPr/>
        </p:nvGrpSpPr>
        <p:grpSpPr bwMode="auto">
          <a:xfrm>
            <a:off x="4787900" y="3979863"/>
            <a:ext cx="2843213" cy="669925"/>
            <a:chOff x="3969" y="2067"/>
            <a:chExt cx="1791" cy="422"/>
          </a:xfrm>
        </p:grpSpPr>
        <p:sp>
          <p:nvSpPr>
            <p:cNvPr id="2081" name="Text Box 47"/>
            <p:cNvSpPr txBox="1">
              <a:spLocks noChangeArrowheads="1"/>
            </p:cNvSpPr>
            <p:nvPr/>
          </p:nvSpPr>
          <p:spPr bwMode="auto">
            <a:xfrm>
              <a:off x="4332" y="2067"/>
              <a:ext cx="14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549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–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a = 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200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2082" name="AutoShape 48"/>
            <p:cNvSpPr>
              <a:spLocks noChangeArrowheads="1"/>
            </p:cNvSpPr>
            <p:nvPr/>
          </p:nvSpPr>
          <p:spPr bwMode="auto">
            <a:xfrm>
              <a:off x="3969" y="2160"/>
              <a:ext cx="318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3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097" name="AutoShape 49"/>
          <p:cNvSpPr>
            <a:spLocks noChangeArrowheads="1"/>
          </p:cNvSpPr>
          <p:nvPr/>
        </p:nvSpPr>
        <p:spPr bwMode="auto">
          <a:xfrm>
            <a:off x="7416801" y="3986213"/>
            <a:ext cx="1298603" cy="510778"/>
          </a:xfrm>
          <a:prstGeom prst="roundRect">
            <a:avLst>
              <a:gd name="adj" fmla="val 16667"/>
            </a:avLst>
          </a:prstGeom>
          <a:solidFill>
            <a:schemeClr val="accent1">
              <a:lumMod val="90000"/>
            </a:schemeClr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  <a:sym typeface="Symbol" pitchFamily="18" charset="2"/>
              </a:rPr>
              <a:t>a = </a:t>
            </a:r>
            <a:r>
              <a:rPr lang="en-US" sz="2400" b="1">
                <a:latin typeface="Times New Roman" pitchFamily="18" charset="0"/>
                <a:sym typeface="Symbol" pitchFamily="18" charset="2"/>
              </a:rPr>
              <a:t>349</a:t>
            </a:r>
            <a:endParaRPr lang="ru-RU" sz="2400" b="1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9" name="Group 64"/>
          <p:cNvGrpSpPr>
            <a:grpSpLocks/>
          </p:cNvGrpSpPr>
          <p:nvPr/>
        </p:nvGrpSpPr>
        <p:grpSpPr bwMode="auto">
          <a:xfrm>
            <a:off x="4787900" y="5022850"/>
            <a:ext cx="2303463" cy="646113"/>
            <a:chOff x="3969" y="2792"/>
            <a:chExt cx="1451" cy="407"/>
          </a:xfrm>
        </p:grpSpPr>
        <p:sp>
          <p:nvSpPr>
            <p:cNvPr id="2079" name="Text Box 50"/>
            <p:cNvSpPr txBox="1">
              <a:spLocks noChangeArrowheads="1"/>
            </p:cNvSpPr>
            <p:nvPr/>
          </p:nvSpPr>
          <p:spPr bwMode="auto">
            <a:xfrm>
              <a:off x="4332" y="2792"/>
              <a:ext cx="1088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Разность 9х и 4х равна 10</a:t>
              </a:r>
              <a:endParaRPr lang="ru-RU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  <p:sp>
          <p:nvSpPr>
            <p:cNvPr id="17" name="AutoShape 51"/>
            <p:cNvSpPr>
              <a:spLocks noChangeArrowheads="1"/>
            </p:cNvSpPr>
            <p:nvPr/>
          </p:nvSpPr>
          <p:spPr bwMode="auto">
            <a:xfrm>
              <a:off x="3969" y="2840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4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100" name="AutoShape 52"/>
          <p:cNvSpPr>
            <a:spLocks noChangeArrowheads="1"/>
          </p:cNvSpPr>
          <p:nvPr/>
        </p:nvSpPr>
        <p:spPr bwMode="auto">
          <a:xfrm>
            <a:off x="7358082" y="4957763"/>
            <a:ext cx="1285884" cy="510778"/>
          </a:xfrm>
          <a:prstGeom prst="roundRect">
            <a:avLst>
              <a:gd name="adj" fmla="val 16667"/>
            </a:avLst>
          </a:prstGeom>
          <a:solidFill>
            <a:schemeClr val="accent1">
              <a:lumMod val="90000"/>
            </a:schemeClr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i="1" dirty="0" err="1" smtClean="0">
                <a:latin typeface="Times New Roman" pitchFamily="18" charset="0"/>
                <a:sym typeface="Symbol" pitchFamily="18" charset="2"/>
              </a:rPr>
              <a:t>х</a:t>
            </a:r>
            <a:r>
              <a:rPr lang="ru-RU" sz="2400" b="1" i="1" dirty="0" smtClean="0">
                <a:latin typeface="Times New Roman" pitchFamily="18" charset="0"/>
                <a:sym typeface="Symbol" pitchFamily="18" charset="2"/>
              </a:rPr>
              <a:t> = 2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4787900" y="5995988"/>
            <a:ext cx="2843213" cy="601662"/>
            <a:chOff x="3969" y="3516"/>
            <a:chExt cx="1791" cy="379"/>
          </a:xfrm>
        </p:grpSpPr>
        <p:sp>
          <p:nvSpPr>
            <p:cNvPr id="2077" name="Text Box 53"/>
            <p:cNvSpPr txBox="1">
              <a:spLocks noChangeArrowheads="1"/>
            </p:cNvSpPr>
            <p:nvPr/>
          </p:nvSpPr>
          <p:spPr bwMode="auto">
            <a:xfrm>
              <a:off x="4332" y="3516"/>
              <a:ext cx="142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Упростить 15с∙4</a:t>
              </a:r>
              <a:r>
                <a:rPr lang="en-US" sz="2000" b="1" i="1" dirty="0" smtClean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b</a:t>
              </a:r>
              <a:endParaRPr lang="ru-RU" sz="2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2078" name="AutoShape 54"/>
            <p:cNvSpPr>
              <a:spLocks noChangeArrowheads="1"/>
            </p:cNvSpPr>
            <p:nvPr/>
          </p:nvSpPr>
          <p:spPr bwMode="auto">
            <a:xfrm>
              <a:off x="3969" y="3566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006600"/>
                  </a:solidFill>
                </a:rPr>
                <a:t>5</a:t>
              </a:r>
              <a:r>
                <a:rPr lang="ru-RU" sz="2400" b="1">
                  <a:solidFill>
                    <a:srgbClr val="006600"/>
                  </a:solidFill>
                </a:rPr>
                <a:t>.</a:t>
              </a:r>
            </a:p>
          </p:txBody>
        </p:sp>
      </p:grpSp>
      <p:sp>
        <p:nvSpPr>
          <p:cNvPr id="2103" name="AutoShape 55"/>
          <p:cNvSpPr>
            <a:spLocks noChangeArrowheads="1"/>
          </p:cNvSpPr>
          <p:nvPr/>
        </p:nvSpPr>
        <p:spPr bwMode="auto">
          <a:xfrm>
            <a:off x="7715272" y="5930900"/>
            <a:ext cx="1071570" cy="510778"/>
          </a:xfrm>
          <a:prstGeom prst="roundRect">
            <a:avLst>
              <a:gd name="adj" fmla="val 16667"/>
            </a:avLst>
          </a:prstGeom>
          <a:solidFill>
            <a:schemeClr val="accent1">
              <a:lumMod val="90000"/>
            </a:schemeClr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i="1" dirty="0" smtClean="0">
                <a:latin typeface="Times New Roman" pitchFamily="18" charset="0"/>
                <a:sym typeface="Symbol" pitchFamily="18" charset="2"/>
              </a:rPr>
              <a:t>60cb</a:t>
            </a:r>
            <a:endParaRPr lang="ru-RU" sz="2400" b="1" dirty="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11" name="Group 58"/>
          <p:cNvGrpSpPr>
            <a:grpSpLocks/>
          </p:cNvGrpSpPr>
          <p:nvPr/>
        </p:nvGrpSpPr>
        <p:grpSpPr bwMode="auto">
          <a:xfrm>
            <a:off x="4787900" y="2043113"/>
            <a:ext cx="2374900" cy="593725"/>
            <a:chOff x="3969" y="618"/>
            <a:chExt cx="1496" cy="374"/>
          </a:xfrm>
        </p:grpSpPr>
        <p:sp>
          <p:nvSpPr>
            <p:cNvPr id="2075" name="AutoShape 42"/>
            <p:cNvSpPr>
              <a:spLocks noChangeArrowheads="1"/>
            </p:cNvSpPr>
            <p:nvPr/>
          </p:nvSpPr>
          <p:spPr bwMode="auto">
            <a:xfrm>
              <a:off x="3969" y="663"/>
              <a:ext cx="317" cy="329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38100" cmpd="dbl">
              <a:solidFill>
                <a:srgbClr val="00660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b="1">
                  <a:solidFill>
                    <a:srgbClr val="006600"/>
                  </a:solidFill>
                </a:rPr>
                <a:t>1.</a:t>
              </a:r>
            </a:p>
          </p:txBody>
        </p:sp>
        <p:sp>
          <p:nvSpPr>
            <p:cNvPr id="2076" name="Text Box 56"/>
            <p:cNvSpPr txBox="1">
              <a:spLocks noChangeArrowheads="1"/>
            </p:cNvSpPr>
            <p:nvPr/>
          </p:nvSpPr>
          <p:spPr bwMode="auto">
            <a:xfrm>
              <a:off x="4377" y="618"/>
              <a:ext cx="10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4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8 =</a:t>
              </a:r>
              <a:r>
                <a:rPr lang="en-US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8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</a:rPr>
                <a:t> </a:t>
              </a:r>
              <a:r>
                <a:rPr lang="ru-RU" sz="2400" b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 </a:t>
              </a:r>
              <a:r>
                <a:rPr lang="en-US" sz="2400" b="1" i="1" dirty="0">
                  <a:solidFill>
                    <a:schemeClr val="accent2">
                      <a:lumMod val="50000"/>
                    </a:schemeClr>
                  </a:solidFill>
                  <a:latin typeface="Times New Roman" pitchFamily="18" charset="0"/>
                  <a:sym typeface="Symbol" pitchFamily="18" charset="2"/>
                </a:rPr>
                <a:t>n</a:t>
              </a:r>
              <a:endParaRPr lang="ru-RU" sz="24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sym typeface="Symbol" pitchFamily="18" charset="2"/>
              </a:endParaRPr>
            </a:p>
          </p:txBody>
        </p:sp>
      </p:grpSp>
      <p:sp>
        <p:nvSpPr>
          <p:cNvPr id="2073" name="AutoShape 68"/>
          <p:cNvSpPr>
            <a:spLocks noChangeArrowheads="1"/>
          </p:cNvSpPr>
          <p:nvPr/>
        </p:nvSpPr>
        <p:spPr bwMode="auto">
          <a:xfrm>
            <a:off x="2217738" y="1125538"/>
            <a:ext cx="4659312" cy="534987"/>
          </a:xfrm>
          <a:prstGeom prst="roundRect">
            <a:avLst>
              <a:gd name="adj" fmla="val 16667"/>
            </a:avLst>
          </a:prstGeom>
          <a:noFill/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FFFF99"/>
                </a:solidFill>
              </a:rPr>
              <a:t>Решите уравнение.</a:t>
            </a:r>
          </a:p>
        </p:txBody>
      </p:sp>
      <p:sp>
        <p:nvSpPr>
          <p:cNvPr id="2115" name="AutoShape 67"/>
          <p:cNvSpPr>
            <a:spLocks noChangeArrowheads="1"/>
          </p:cNvSpPr>
          <p:nvPr/>
        </p:nvSpPr>
        <p:spPr bwMode="auto">
          <a:xfrm>
            <a:off x="1646238" y="1052513"/>
            <a:ext cx="5662612" cy="510778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38100" cmpd="dbl">
            <a:solidFill>
              <a:srgbClr val="00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400" b="1" dirty="0" smtClean="0"/>
              <a:t>Проверь</a:t>
            </a:r>
            <a:r>
              <a:rPr lang="en-US" sz="2400" b="1" dirty="0" smtClean="0"/>
              <a:t> </a:t>
            </a:r>
            <a:r>
              <a:rPr lang="ru-RU" sz="2400" b="1" dirty="0" smtClean="0"/>
              <a:t>и оцени :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7" grpId="0" animBg="1"/>
      <p:bldP spid="2080" grpId="0" animBg="1"/>
      <p:bldP spid="2083" grpId="0" animBg="1"/>
      <p:bldP spid="2086" grpId="0" animBg="1"/>
      <p:bldP spid="2089" grpId="0" animBg="1"/>
      <p:bldP spid="2091" grpId="0" animBg="1"/>
      <p:bldP spid="2094" grpId="0" animBg="1"/>
      <p:bldP spid="2097" grpId="0" animBg="1"/>
      <p:bldP spid="2100" grpId="0" animBg="1"/>
      <p:bldP spid="2103" grpId="0" animBg="1"/>
      <p:bldP spid="21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6386531" cy="806450"/>
          </a:xfrm>
        </p:spPr>
        <p:txBody>
          <a:bodyPr/>
          <a:lstStyle/>
          <a:p>
            <a:pPr algn="ctr" eaLnBrk="1" hangingPunct="1"/>
            <a:r>
              <a:rPr lang="ru-RU" dirty="0" smtClean="0">
                <a:solidFill>
                  <a:srgbClr val="0033CC"/>
                </a:solidFill>
              </a:rPr>
              <a:t>  </a:t>
            </a:r>
            <a:r>
              <a:rPr lang="ru-RU" sz="3600" b="1" dirty="0" smtClean="0">
                <a:solidFill>
                  <a:srgbClr val="0033CC"/>
                </a:solidFill>
              </a:rPr>
              <a:t>Тест: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12875"/>
            <a:ext cx="4103687" cy="5111750"/>
          </a:xfrm>
          <a:solidFill>
            <a:schemeClr val="bg1"/>
          </a:solidFill>
          <a:ln w="38100" cmpd="dbl">
            <a:solidFill>
              <a:schemeClr val="tx1"/>
            </a:solidFill>
          </a:ln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l-GR" sz="2400" dirty="0" smtClean="0">
                <a:cs typeface="Arial" pitchFamily="34" charset="0"/>
              </a:rPr>
              <a:t>Ι</a:t>
            </a:r>
            <a:r>
              <a:rPr lang="ru-RU" sz="2400" dirty="0" smtClean="0">
                <a:cs typeface="Arial" pitchFamily="34" charset="0"/>
              </a:rPr>
              <a:t> вариант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00CC"/>
                </a:solidFill>
                <a:cs typeface="Arial" pitchFamily="34" charset="0"/>
              </a:rPr>
              <a:t>1) Вычислите:</a:t>
            </a:r>
            <a:r>
              <a:rPr lang="ru-RU" sz="2400" dirty="0" smtClean="0">
                <a:cs typeface="Arial" pitchFamily="34" charset="0"/>
              </a:rPr>
              <a:t>  </a:t>
            </a:r>
            <a:r>
              <a:rPr lang="ru-RU" sz="2400" b="1" dirty="0" smtClean="0">
                <a:cs typeface="Arial" pitchFamily="34" charset="0"/>
              </a:rPr>
              <a:t>8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а)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64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б)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16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в)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2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г)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8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800" dirty="0" smtClean="0">
              <a:solidFill>
                <a:srgbClr val="800080"/>
              </a:solidFill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33CC"/>
                </a:solidFill>
                <a:cs typeface="Arial" pitchFamily="34" charset="0"/>
              </a:rPr>
              <a:t>2) Вычислите:</a:t>
            </a:r>
            <a:r>
              <a:rPr lang="ru-RU" sz="2400" dirty="0" smtClean="0">
                <a:cs typeface="Arial" pitchFamily="34" charset="0"/>
              </a:rPr>
              <a:t> </a:t>
            </a:r>
            <a:r>
              <a:rPr lang="ru-RU" sz="2400" b="1" dirty="0" smtClean="0">
                <a:cs typeface="Arial" pitchFamily="34" charset="0"/>
              </a:rPr>
              <a:t>2 </a:t>
            </a:r>
            <a:r>
              <a:rPr lang="en-US" sz="2400" b="1" dirty="0" smtClean="0">
                <a:cs typeface="Arial" pitchFamily="34" charset="0"/>
              </a:rPr>
              <a:t>·</a:t>
            </a:r>
            <a:r>
              <a:rPr lang="ru-RU" sz="2400" b="1" dirty="0" smtClean="0">
                <a:cs typeface="Arial" pitchFamily="34" charset="0"/>
              </a:rPr>
              <a:t> 4 </a:t>
            </a:r>
            <a:endParaRPr lang="en-US" sz="2400" b="1" dirty="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а)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24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б)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128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в)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512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г)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32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800" dirty="0" smtClean="0"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0033CC"/>
                </a:solidFill>
                <a:cs typeface="Arial" pitchFamily="34" charset="0"/>
              </a:rPr>
              <a:t>3) Упростите выражения: </a:t>
            </a:r>
            <a:r>
              <a:rPr lang="ru-RU" sz="2400" b="1" dirty="0" smtClean="0">
                <a:cs typeface="Arial" pitchFamily="34" charset="0"/>
              </a:rPr>
              <a:t>11а – а - 2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а)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11а - 2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   б)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8а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в) 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3а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;     г)</a:t>
            </a:r>
            <a:r>
              <a:rPr lang="ru-RU" sz="2400" b="1" dirty="0" smtClean="0">
                <a:solidFill>
                  <a:srgbClr val="800080"/>
                </a:solidFill>
                <a:cs typeface="Arial" pitchFamily="34" charset="0"/>
              </a:rPr>
              <a:t>10а - 2</a:t>
            </a:r>
            <a:r>
              <a:rPr lang="ru-RU" sz="2400" dirty="0" smtClean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dirty="0" smtClean="0">
              <a:solidFill>
                <a:srgbClr val="800080"/>
              </a:solidFill>
              <a:cs typeface="Arial" pitchFamily="34" charset="0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2843213" y="1844675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2</a:t>
            </a: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3059113" y="2781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4787900" y="1412875"/>
            <a:ext cx="4175125" cy="51117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el-GR" sz="2400" dirty="0">
                <a:cs typeface="Arial" pitchFamily="34" charset="0"/>
              </a:rPr>
              <a:t>ΙΙ</a:t>
            </a:r>
            <a:r>
              <a:rPr lang="ru-RU" sz="2400" dirty="0">
                <a:cs typeface="Arial" pitchFamily="34" charset="0"/>
              </a:rPr>
              <a:t> вариант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0000CC"/>
                </a:solidFill>
                <a:cs typeface="Arial" pitchFamily="34" charset="0"/>
              </a:rPr>
              <a:t>1) Вычислите:</a:t>
            </a:r>
            <a:r>
              <a:rPr lang="ru-RU" sz="2400" dirty="0">
                <a:cs typeface="Arial" pitchFamily="34" charset="0"/>
              </a:rPr>
              <a:t>  </a:t>
            </a:r>
            <a:r>
              <a:rPr lang="ru-RU" sz="2400" b="1" dirty="0">
                <a:cs typeface="Arial" pitchFamily="34" charset="0"/>
              </a:rPr>
              <a:t>10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а)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30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б)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3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в)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10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г)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1000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ru-RU" sz="800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0033CC"/>
                </a:solidFill>
                <a:cs typeface="Arial" pitchFamily="34" charset="0"/>
              </a:rPr>
              <a:t>2) Вычислите:</a:t>
            </a:r>
            <a:r>
              <a:rPr lang="ru-RU" sz="2400" dirty="0">
                <a:cs typeface="Arial" pitchFamily="34" charset="0"/>
              </a:rPr>
              <a:t> </a:t>
            </a:r>
            <a:r>
              <a:rPr lang="ru-RU" sz="2400" b="1" dirty="0">
                <a:cs typeface="Arial" pitchFamily="34" charset="0"/>
              </a:rPr>
              <a:t>3 </a:t>
            </a:r>
            <a:r>
              <a:rPr lang="en-US" sz="2400" b="1" dirty="0">
                <a:cs typeface="Arial" pitchFamily="34" charset="0"/>
              </a:rPr>
              <a:t>·</a:t>
            </a:r>
            <a:r>
              <a:rPr lang="ru-RU" sz="2400" b="1" dirty="0">
                <a:cs typeface="Arial" pitchFamily="34" charset="0"/>
              </a:rPr>
              <a:t> 5 </a:t>
            </a:r>
            <a:endParaRPr lang="en-US" sz="2400" b="1" dirty="0">
              <a:cs typeface="Arial" pitchFamily="34" charset="0"/>
            </a:endParaRP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а)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45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б)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30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в)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225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г)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75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endParaRPr lang="ru-RU" sz="800" dirty="0">
              <a:solidFill>
                <a:srgbClr val="800080"/>
              </a:solidFill>
              <a:cs typeface="Arial" pitchFamily="34" charset="0"/>
            </a:endParaRPr>
          </a:p>
          <a:p>
            <a:pPr marL="342900" indent="-342900" algn="ctr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0033CC"/>
                </a:solidFill>
                <a:cs typeface="Arial" pitchFamily="34" charset="0"/>
              </a:rPr>
              <a:t>3) Упростите выражения: </a:t>
            </a:r>
            <a:r>
              <a:rPr lang="ru-RU" sz="2400" b="1" dirty="0">
                <a:cs typeface="Arial" pitchFamily="34" charset="0"/>
              </a:rPr>
              <a:t>11у + у + 3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а)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11у + 3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   б)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12у + 3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None/>
            </a:pP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в) 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14у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;     г)</a:t>
            </a:r>
            <a:r>
              <a:rPr lang="ru-RU" sz="2400" b="1" dirty="0">
                <a:solidFill>
                  <a:srgbClr val="800080"/>
                </a:solidFill>
                <a:cs typeface="Arial" pitchFamily="34" charset="0"/>
              </a:rPr>
              <a:t>15у</a:t>
            </a:r>
            <a:r>
              <a:rPr lang="ru-RU" sz="2400" dirty="0">
                <a:solidFill>
                  <a:srgbClr val="800080"/>
                </a:solidFill>
                <a:cs typeface="Arial" pitchFamily="34" charset="0"/>
              </a:rPr>
              <a:t>.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endParaRPr lang="ru-RU" sz="2400" dirty="0">
              <a:solidFill>
                <a:srgbClr val="800080"/>
              </a:solidFill>
              <a:cs typeface="Arial" pitchFamily="34" charset="0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7380288" y="1773238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3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7524750" y="27813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solidFill>
                  <a:schemeClr val="tx2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nimBg="1"/>
      <p:bldP spid="7168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659</TotalTime>
  <Words>1130</Words>
  <Application>Microsoft Office PowerPoint</Application>
  <PresentationFormat>Экран (4:3)</PresentationFormat>
  <Paragraphs>196</Paragraphs>
  <Slides>22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4" baseType="lpstr">
      <vt:lpstr>Эркер</vt:lpstr>
      <vt:lpstr>Формула</vt:lpstr>
      <vt:lpstr>     ТЕМА: Обобщение и                      совершенствование знаний</vt:lpstr>
      <vt:lpstr>Слайд 2</vt:lpstr>
      <vt:lpstr>Слайд 3</vt:lpstr>
      <vt:lpstr>        Математику нельзя изучать, наблюдая, как это делает сосед! А. Нивен </vt:lpstr>
      <vt:lpstr>Слайд 5</vt:lpstr>
      <vt:lpstr>Слайд 6</vt:lpstr>
      <vt:lpstr>Слайд 7</vt:lpstr>
      <vt:lpstr>Слайд 8</vt:lpstr>
      <vt:lpstr>  Тест: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Оцени себя!</vt:lpstr>
      <vt:lpstr>Слайд 21</vt:lpstr>
      <vt:lpstr>Слайд 22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RePack by SPecialiST</cp:lastModifiedBy>
  <cp:revision>52</cp:revision>
  <dcterms:created xsi:type="dcterms:W3CDTF">2013-12-01T12:24:08Z</dcterms:created>
  <dcterms:modified xsi:type="dcterms:W3CDTF">2018-11-30T05:13:23Z</dcterms:modified>
</cp:coreProperties>
</file>